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2" saveSubsetFonts="1" autoCompressPictures="0">
  <p:sldMasterIdLst>
    <p:sldMasterId id="2147483822" r:id="rId1"/>
  </p:sldMasterIdLst>
  <p:notesMasterIdLst>
    <p:notesMasterId r:id="rId20"/>
  </p:notesMasterIdLst>
  <p:handoutMasterIdLst>
    <p:handoutMasterId r:id="rId21"/>
  </p:handoutMasterIdLst>
  <p:sldIdLst>
    <p:sldId id="323" r:id="rId2"/>
    <p:sldId id="436" r:id="rId3"/>
    <p:sldId id="413" r:id="rId4"/>
    <p:sldId id="459" r:id="rId5"/>
    <p:sldId id="460" r:id="rId6"/>
    <p:sldId id="461" r:id="rId7"/>
    <p:sldId id="457" r:id="rId8"/>
    <p:sldId id="463" r:id="rId9"/>
    <p:sldId id="462" r:id="rId10"/>
    <p:sldId id="464" r:id="rId11"/>
    <p:sldId id="453" r:id="rId12"/>
    <p:sldId id="526" r:id="rId13"/>
    <p:sldId id="467" r:id="rId14"/>
    <p:sldId id="456" r:id="rId15"/>
    <p:sldId id="474" r:id="rId16"/>
    <p:sldId id="437" r:id="rId17"/>
    <p:sldId id="438" r:id="rId18"/>
    <p:sldId id="553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1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F9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492"/>
    <p:restoredTop sz="96327" autoAdjust="0"/>
  </p:normalViewPr>
  <p:slideViewPr>
    <p:cSldViewPr snapToGrid="0" snapToObjects="1">
      <p:cViewPr varScale="1">
        <p:scale>
          <a:sx n="119" d="100"/>
          <a:sy n="119" d="100"/>
        </p:scale>
        <p:origin x="640" y="184"/>
      </p:cViewPr>
      <p:guideLst>
        <p:guide orient="horz" pos="2160"/>
        <p:guide pos="3816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97" d="100"/>
          <a:sy n="97" d="100"/>
        </p:scale>
        <p:origin x="4328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vlos protopapas" userId="74894_tp_dropbox" providerId="OAuth2" clId="{5C536DBD-38CF-CB41-803B-3C9BE3DAA780}"/>
    <pc:docChg chg="modSld">
      <pc:chgData name="pavlos protopapas" userId="74894_tp_dropbox" providerId="OAuth2" clId="{5C536DBD-38CF-CB41-803B-3C9BE3DAA780}" dt="2020-08-10T00:59:11.298" v="9" actId="20577"/>
      <pc:docMkLst>
        <pc:docMk/>
      </pc:docMkLst>
      <pc:sldChg chg="modSp">
        <pc:chgData name="pavlos protopapas" userId="74894_tp_dropbox" providerId="OAuth2" clId="{5C536DBD-38CF-CB41-803B-3C9BE3DAA780}" dt="2020-08-10T00:59:11.298" v="9" actId="20577"/>
        <pc:sldMkLst>
          <pc:docMk/>
          <pc:sldMk cId="457400925" sldId="323"/>
        </pc:sldMkLst>
        <pc:spChg chg="mod">
          <ac:chgData name="pavlos protopapas" userId="74894_tp_dropbox" providerId="OAuth2" clId="{5C536DBD-38CF-CB41-803B-3C9BE3DAA780}" dt="2020-08-10T00:59:11.298" v="9" actId="20577"/>
          <ac:spMkLst>
            <pc:docMk/>
            <pc:sldMk cId="457400925" sldId="323"/>
            <ac:spMk id="2" creationId="{00000000-0000-0000-0000-00000000000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92E69E7-25C9-244C-917E-81EEFBC5735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D7C0A4A-8A63-884E-BA58-FB349814D1E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BD3CE3-C819-1F4A-8D55-002DC9CAFF4B}" type="datetimeFigureOut">
              <a:rPr lang="en-US" smtClean="0"/>
              <a:t>11/11/20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F32D8D-EB5C-8B4D-AB98-DF1C424D24B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CE1F89-00B5-4D4C-8AA6-640B1FEB555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57FFED-230F-E842-B8CA-22E146EBBE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57519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7728AC-4B4F-4348-A192-856689668E8F}" type="datetimeFigureOut">
              <a:rPr lang="en-US" smtClean="0"/>
              <a:t>11/11/20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F51C37-763A-A544-96C6-A43233B492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3686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694902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 sz="3400" b="0" i="0" baseline="0">
                <a:solidFill>
                  <a:srgbClr val="464646"/>
                </a:solidFill>
                <a:latin typeface="Karla" charset="0"/>
                <a:ea typeface="Karla" charset="0"/>
                <a:cs typeface="Karla" charset="0"/>
              </a:defRPr>
            </a:lvl1pPr>
          </a:lstStyle>
          <a:p>
            <a:r>
              <a:rPr lang="en-US"/>
              <a:t>Lecture #: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082800" y="2958528"/>
            <a:ext cx="8026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Karla" charset="0"/>
                <a:ea typeface="Karla" charset="0"/>
                <a:cs typeface="Karla" charset="0"/>
              </a:rPr>
              <a:t>CS109A Introduction to Data Science</a:t>
            </a:r>
            <a:endParaRPr lang="en-US" sz="2400" b="0" i="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pPr algn="ctr"/>
            <a:r>
              <a:rPr 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 Protopapas,</a:t>
            </a:r>
            <a:r>
              <a:rPr lang="en-US" sz="2400" b="0" i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Kevin Rader and Chris Tanner</a:t>
            </a:r>
          </a:p>
        </p:txBody>
      </p:sp>
      <p:grpSp>
        <p:nvGrpSpPr>
          <p:cNvPr id="12" name="Group 11"/>
          <p:cNvGrpSpPr>
            <a:grpSpLocks noChangeAspect="1"/>
          </p:cNvGrpSpPr>
          <p:nvPr/>
        </p:nvGrpSpPr>
        <p:grpSpPr>
          <a:xfrm>
            <a:off x="4475134" y="4428549"/>
            <a:ext cx="3154320" cy="1764795"/>
            <a:chOff x="3383860" y="4092499"/>
            <a:chExt cx="1774304" cy="1102997"/>
          </a:xfrm>
        </p:grpSpPr>
        <p:pic>
          <p:nvPicPr>
            <p:cNvPr id="13" name="Picture 12" descr="iacs.png"/>
            <p:cNvPicPr>
              <a:picLocks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3860" y="4092501"/>
              <a:ext cx="874886" cy="1102995"/>
            </a:xfrm>
            <a:prstGeom prst="rect">
              <a:avLst/>
            </a:prstGeom>
          </p:spPr>
        </p:pic>
        <p:pic>
          <p:nvPicPr>
            <p:cNvPr id="14" name="Picture 13" descr="harvard.png"/>
            <p:cNvPicPr>
              <a:picLocks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3769" y="4092499"/>
              <a:ext cx="874395" cy="11029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11557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182" indent="0">
              <a:buNone/>
              <a:defRPr sz="2800"/>
            </a:lvl2pPr>
            <a:lvl3pPr marL="914364" indent="0">
              <a:buNone/>
              <a:defRPr sz="2400"/>
            </a:lvl3pPr>
            <a:lvl4pPr marL="1371545" indent="0">
              <a:buNone/>
              <a:defRPr sz="2000"/>
            </a:lvl4pPr>
            <a:lvl5pPr marL="1828727" indent="0">
              <a:buNone/>
              <a:defRPr sz="2000"/>
            </a:lvl5pPr>
            <a:lvl6pPr marL="2285909" indent="0">
              <a:buNone/>
              <a:defRPr sz="2000"/>
            </a:lvl6pPr>
            <a:lvl7pPr marL="2743091" indent="0">
              <a:buNone/>
              <a:defRPr sz="2000"/>
            </a:lvl7pPr>
            <a:lvl8pPr marL="3200272" indent="0">
              <a:buNone/>
              <a:defRPr sz="2000"/>
            </a:lvl8pPr>
            <a:lvl9pPr marL="3657454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82" indent="0">
              <a:buNone/>
              <a:defRPr sz="1200"/>
            </a:lvl2pPr>
            <a:lvl3pPr marL="914364" indent="0">
              <a:buNone/>
              <a:defRPr sz="1000"/>
            </a:lvl3pPr>
            <a:lvl4pPr marL="1371545" indent="0">
              <a:buNone/>
              <a:defRPr sz="900"/>
            </a:lvl4pPr>
            <a:lvl5pPr marL="1828727" indent="0">
              <a:buNone/>
              <a:defRPr sz="900"/>
            </a:lvl5pPr>
            <a:lvl6pPr marL="2285909" indent="0">
              <a:buNone/>
              <a:defRPr sz="900"/>
            </a:lvl6pPr>
            <a:lvl7pPr marL="2743091" indent="0">
              <a:buNone/>
              <a:defRPr sz="900"/>
            </a:lvl7pPr>
            <a:lvl8pPr marL="3200272" indent="0">
              <a:buNone/>
              <a:defRPr sz="900"/>
            </a:lvl8pPr>
            <a:lvl9pPr marL="3657454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6922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596482"/>
            <a:ext cx="10972800" cy="211114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6117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2584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Exercis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A22DB-FEE8-2E4A-8B65-7798D0AB4A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474792"/>
            <a:ext cx="10515600" cy="73713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URL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9D7E88B-573E-3C44-ABF1-1BB6D8E1B0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425817-4A14-AE4C-935C-34251C0CF1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322AAE-88F2-094B-BD24-7A4E24AB3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6AAA-7C75-FB4B-8EA1-06B22787237D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604A511-71A5-2540-97AC-AD30E2BB60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85F3A431-4B05-674F-A8FD-CD709642281C}"/>
              </a:ext>
            </a:extLst>
          </p:cNvPr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1" name="Picture 10" descr="iacs.png">
              <a:extLst>
                <a:ext uri="{FF2B5EF4-FFF2-40B4-BE49-F238E27FC236}">
                  <a16:creationId xmlns:a16="http://schemas.microsoft.com/office/drawing/2014/main" id="{863225A8-F6AD-6B4C-9FA2-E46AB25801A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2" name="Picture 11" descr="harvard.png">
              <a:extLst>
                <a:ext uri="{FF2B5EF4-FFF2-40B4-BE49-F238E27FC236}">
                  <a16:creationId xmlns:a16="http://schemas.microsoft.com/office/drawing/2014/main" id="{8BB7C2FA-7277-8D45-8C56-7C0C909DC8D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184111EF-7787-2847-9FA8-9EDB5CCB9E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4112" y="470660"/>
            <a:ext cx="3803776" cy="26891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5353DC9-6419-0C4D-92DA-7779587C1C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936C282B-2DC8-0C4D-A2BD-A7793C3F1C7D}"/>
              </a:ext>
            </a:extLst>
          </p:cNvPr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6" name="Picture 15" descr="iacs.png">
              <a:extLst>
                <a:ext uri="{FF2B5EF4-FFF2-40B4-BE49-F238E27FC236}">
                  <a16:creationId xmlns:a16="http://schemas.microsoft.com/office/drawing/2014/main" id="{359D76BA-4756-B543-AB2E-9711025A51C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7" name="Picture 16" descr="harvard.png">
              <a:extLst>
                <a:ext uri="{FF2B5EF4-FFF2-40B4-BE49-F238E27FC236}">
                  <a16:creationId xmlns:a16="http://schemas.microsoft.com/office/drawing/2014/main" id="{CEA9405C-CCAF-E641-B4B8-6B81C29843A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215DD222-190E-C24D-B6DC-9CCAAEE067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6E3FF81F-3676-1E47-9C6A-1193B8C5C2F1}"/>
              </a:ext>
            </a:extLst>
          </p:cNvPr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21" name="Picture 20" descr="iacs.png">
              <a:extLst>
                <a:ext uri="{FF2B5EF4-FFF2-40B4-BE49-F238E27FC236}">
                  <a16:creationId xmlns:a16="http://schemas.microsoft.com/office/drawing/2014/main" id="{A75DE9F9-E572-294B-AED3-AF9F1172834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22" name="Picture 21" descr="harvard.png">
              <a:extLst>
                <a:ext uri="{FF2B5EF4-FFF2-40B4-BE49-F238E27FC236}">
                  <a16:creationId xmlns:a16="http://schemas.microsoft.com/office/drawing/2014/main" id="{4E5E182E-73F3-6243-AC68-4DA694E90E4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BA407A3A-1A34-CF4A-A1C2-DF39D416D8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5A0FFE6-8AB1-C348-B3F5-29FAC7066A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8283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>
                <a:solidFill>
                  <a:srgbClr val="46464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47445CB2-BF6F-6E49-AC61-7BDDE2E02F5B}" type="slidenum">
              <a:rPr lang="en-US" smtClean="0"/>
              <a:t>‹#›</a:t>
            </a:fld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7" name="Picture 6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8" name="Picture 7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cxnSp>
        <p:nvCxnSpPr>
          <p:cNvPr id="10" name="Straight Connector 9"/>
          <p:cNvCxnSpPr/>
          <p:nvPr/>
        </p:nvCxnSpPr>
        <p:spPr>
          <a:xfrm>
            <a:off x="0" y="789856"/>
            <a:ext cx="12192000" cy="0"/>
          </a:xfrm>
          <a:prstGeom prst="line">
            <a:avLst/>
          </a:prstGeom>
          <a:ln w="9525" cmpd="sng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015746" y="6400800"/>
            <a:ext cx="228780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CS109A, Protopapas, Rader, Tanner</a:t>
            </a:r>
          </a:p>
        </p:txBody>
      </p:sp>
    </p:spTree>
    <p:extLst>
      <p:ext uri="{BB962C8B-B14F-4D97-AF65-F5344CB8AC3E}">
        <p14:creationId xmlns:p14="http://schemas.microsoft.com/office/powerpoint/2010/main" val="5256935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ly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2951" y="357487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47445CB2-BF6F-6E49-AC61-7BDDE2E02F5B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015747" y="6400800"/>
            <a:ext cx="22878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CS109A, Protopapas, Rader, Tanner</a:t>
            </a:r>
          </a:p>
        </p:txBody>
      </p:sp>
      <p:grpSp>
        <p:nvGrpSpPr>
          <p:cNvPr id="10" name="Group 9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1" name="Picture 10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3" name="Picture 12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632914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82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6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4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2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09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27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4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8426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47445CB2-BF6F-6E49-AC61-7BDDE2E02F5B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0109057" y="6109785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 Protopapas</a:t>
            </a:r>
          </a:p>
        </p:txBody>
      </p:sp>
      <p:grpSp>
        <p:nvGrpSpPr>
          <p:cNvPr id="13" name="Group 12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4" name="Picture 13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5" name="Picture 14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395396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4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4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1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0" y="1535114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4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1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0" y="2174875"/>
            <a:ext cx="5389033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47445CB2-BF6F-6E49-AC61-7BDDE2E02F5B}" type="slidenum">
              <a:rPr lang="en-US" smtClean="0"/>
              <a:t>‹#›</a:t>
            </a:fld>
            <a:endParaRPr lang="en-US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6" name="Picture 15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7" name="Picture 16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138886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9958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47445CB2-BF6F-6E49-AC61-7BDDE2E02F5B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015747" y="6400800"/>
            <a:ext cx="22878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CS109A, Protopapas, Rader, Tanner</a:t>
            </a:r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2" name="Picture 11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3" name="Picture 12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242647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47445CB2-BF6F-6E49-AC61-7BDDE2E02F5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5015747" y="6400800"/>
            <a:ext cx="22878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CS109A, Protopapas, Rader, Tanner</a:t>
            </a:r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0" name="Picture 9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1" name="Picture 10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32713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1"/>
            <a:ext cx="4011084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82" indent="0">
              <a:buNone/>
              <a:defRPr sz="1200"/>
            </a:lvl2pPr>
            <a:lvl3pPr marL="914364" indent="0">
              <a:buNone/>
              <a:defRPr sz="1000"/>
            </a:lvl3pPr>
            <a:lvl4pPr marL="1371545" indent="0">
              <a:buNone/>
              <a:defRPr sz="900"/>
            </a:lvl4pPr>
            <a:lvl5pPr marL="1828727" indent="0">
              <a:buNone/>
              <a:defRPr sz="900"/>
            </a:lvl5pPr>
            <a:lvl6pPr marL="2285909" indent="0">
              <a:buNone/>
              <a:defRPr sz="900"/>
            </a:lvl6pPr>
            <a:lvl7pPr marL="2743091" indent="0">
              <a:buNone/>
              <a:defRPr sz="900"/>
            </a:lvl7pPr>
            <a:lvl8pPr marL="3200272" indent="0">
              <a:buNone/>
              <a:defRPr sz="900"/>
            </a:lvl8pPr>
            <a:lvl9pPr marL="3657454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1339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445CB2-BF6F-6E49-AC61-7BDDE2E02F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4368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3" r:id="rId1"/>
    <p:sldLayoutId id="2147483824" r:id="rId2"/>
    <p:sldLayoutId id="2147483825" r:id="rId3"/>
    <p:sldLayoutId id="2147483826" r:id="rId4"/>
    <p:sldLayoutId id="2147483827" r:id="rId5"/>
    <p:sldLayoutId id="2147483828" r:id="rId6"/>
    <p:sldLayoutId id="2147483829" r:id="rId7"/>
    <p:sldLayoutId id="2147483830" r:id="rId8"/>
    <p:sldLayoutId id="2147483831" r:id="rId9"/>
    <p:sldLayoutId id="2147483832" r:id="rId10"/>
    <p:sldLayoutId id="2147483833" r:id="rId11"/>
    <p:sldLayoutId id="2147483834" r:id="rId12"/>
    <p:sldLayoutId id="2147483835" r:id="rId13"/>
  </p:sldLayoutIdLst>
  <p:hf hdr="0" ftr="0" dt="0"/>
  <p:txStyles>
    <p:titleStyle>
      <a:lvl1pPr algn="ctr" defTabSz="457182" rtl="0" eaLnBrk="1" latinLnBrk="0" hangingPunct="1">
        <a:spcBef>
          <a:spcPct val="0"/>
        </a:spcBef>
        <a:buNone/>
        <a:defRPr sz="3200" kern="1200" baseline="0">
          <a:solidFill>
            <a:schemeClr val="tx1"/>
          </a:solidFill>
          <a:latin typeface="Karla"/>
          <a:ea typeface="+mj-ea"/>
          <a:cs typeface="Karla"/>
        </a:defRPr>
      </a:lvl1pPr>
    </p:titleStyle>
    <p:bodyStyle>
      <a:lvl1pPr marL="342887" indent="-342887" algn="l" defTabSz="457182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20" indent="-285738" algn="l" defTabSz="457182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54" indent="-228590" algn="l" defTabSz="457182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36" indent="-228590" algn="l" defTabSz="457182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17" indent="-228590" algn="l" defTabSz="457182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99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4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1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88.png"/><Relationship Id="rId7" Type="http://schemas.openxmlformats.org/officeDocument/2006/relationships/image" Target="../media/image23.gif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Relationship Id="rId1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879270"/>
            <a:ext cx="10363200" cy="1470025"/>
          </a:xfrm>
        </p:spPr>
        <p:txBody>
          <a:bodyPr/>
          <a:lstStyle/>
          <a:p>
            <a:r>
              <a:rPr lang="en-US" sz="2800" dirty="0"/>
              <a:t>Part A: Universal Approximators; Nodes and Layers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F21152F-7FE8-6C48-A4CC-2B4B8BD264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4009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0350" y="608596"/>
            <a:ext cx="9055100" cy="30861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Layers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1840" y="3200400"/>
            <a:ext cx="5486400" cy="36576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BD7426-D5F3-F842-ACDE-80BC38321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6353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layers?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Representation matters!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3109" y="1569031"/>
            <a:ext cx="4572000" cy="4572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8673" y="1569031"/>
            <a:ext cx="4572000" cy="4572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46D920B-C95D-C44E-9211-A0DD6B288F74}"/>
              </a:ext>
            </a:extLst>
          </p:cNvPr>
          <p:cNvSpPr txBox="1"/>
          <p:nvPr/>
        </p:nvSpPr>
        <p:spPr>
          <a:xfrm>
            <a:off x="1271356" y="5685490"/>
            <a:ext cx="98890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</a:rPr>
              <a:t>Neural networks can </a:t>
            </a: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</a:rPr>
              <a:t>learn useful representations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</a:rPr>
              <a:t> for the problem. This is another reason why they can be so powerful!</a:t>
            </a:r>
            <a:endParaRPr 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120C52-7120-F64C-8DDA-073AFB747A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359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CF5A8EEE-D6D1-3043-8744-1CD025C37DCC}"/>
              </a:ext>
            </a:extLst>
          </p:cNvPr>
          <p:cNvGrpSpPr/>
          <p:nvPr/>
        </p:nvGrpSpPr>
        <p:grpSpPr>
          <a:xfrm>
            <a:off x="4715386" y="44020"/>
            <a:ext cx="5844989" cy="4169093"/>
            <a:chOff x="4715386" y="44020"/>
            <a:chExt cx="5844989" cy="4169093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288189DB-AD15-204D-B8A3-3552B94C32A2}"/>
                </a:ext>
              </a:extLst>
            </p:cNvPr>
            <p:cNvGrpSpPr/>
            <p:nvPr/>
          </p:nvGrpSpPr>
          <p:grpSpPr>
            <a:xfrm>
              <a:off x="4715386" y="44020"/>
              <a:ext cx="5844989" cy="4169093"/>
              <a:chOff x="4715386" y="44020"/>
              <a:chExt cx="5844989" cy="4169093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1A0D6DA6-18BA-6749-A735-460F7C7257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715386" y="44020"/>
                <a:ext cx="4692045" cy="4169093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" name="TextBox 1">
                    <a:extLst>
                      <a:ext uri="{FF2B5EF4-FFF2-40B4-BE49-F238E27FC236}">
                        <a16:creationId xmlns:a16="http://schemas.microsoft.com/office/drawing/2014/main" id="{52C8A6DC-D060-414B-B032-B328720922DC}"/>
                      </a:ext>
                    </a:extLst>
                  </p:cNvPr>
                  <p:cNvSpPr txBox="1"/>
                  <p:nvPr/>
                </p:nvSpPr>
                <p:spPr>
                  <a:xfrm>
                    <a:off x="9407431" y="1921591"/>
                    <a:ext cx="1152944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" name="TextBox 1">
                    <a:extLst>
                      <a:ext uri="{FF2B5EF4-FFF2-40B4-BE49-F238E27FC236}">
                        <a16:creationId xmlns:a16="http://schemas.microsoft.com/office/drawing/2014/main" id="{52C8A6DC-D060-414B-B032-B328720922D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407431" y="1921591"/>
                    <a:ext cx="1152944" cy="369332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b="-133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2238B6D-E860-D041-8198-06F207346D4C}"/>
                </a:ext>
              </a:extLst>
            </p:cNvPr>
            <p:cNvSpPr txBox="1"/>
            <p:nvPr/>
          </p:nvSpPr>
          <p:spPr>
            <a:xfrm>
              <a:off x="5098236" y="44020"/>
              <a:ext cx="69281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Karla" pitchFamily="2" charset="0"/>
                  <a:ea typeface="Karla" pitchFamily="2" charset="0"/>
                </a:rPr>
                <a:t>input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B95CD45-F604-4B46-9057-E486CEA017E4}"/>
                </a:ext>
              </a:extLst>
            </p:cNvPr>
            <p:cNvSpPr txBox="1"/>
            <p:nvPr/>
          </p:nvSpPr>
          <p:spPr>
            <a:xfrm>
              <a:off x="6206174" y="44020"/>
              <a:ext cx="95731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Karla" pitchFamily="2" charset="0"/>
                  <a:ea typeface="Karla" pitchFamily="2" charset="0"/>
                </a:rPr>
                <a:t>hidden</a:t>
              </a:r>
              <a:r>
                <a:rPr lang="en-US" sz="1600" baseline="-25000" dirty="0">
                  <a:latin typeface="Karla" pitchFamily="2" charset="0"/>
                  <a:ea typeface="Karla" pitchFamily="2" charset="0"/>
                </a:rPr>
                <a:t>1</a:t>
              </a:r>
              <a:r>
                <a:rPr lang="en-US" sz="1600" dirty="0">
                  <a:latin typeface="Karla" pitchFamily="2" charset="0"/>
                  <a:ea typeface="Karla" pitchFamily="2" charset="0"/>
                </a:rPr>
                <a:t> 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3F1B0B3-F24A-1843-8FA9-3900EDAC1EC8}"/>
                </a:ext>
              </a:extLst>
            </p:cNvPr>
            <p:cNvSpPr txBox="1"/>
            <p:nvPr/>
          </p:nvSpPr>
          <p:spPr>
            <a:xfrm>
              <a:off x="7361808" y="44020"/>
              <a:ext cx="100397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Karla" pitchFamily="2" charset="0"/>
                  <a:ea typeface="Karla" pitchFamily="2" charset="0"/>
                </a:rPr>
                <a:t>hidden</a:t>
              </a:r>
              <a:r>
                <a:rPr lang="en-US" sz="1600" baseline="-25000" dirty="0">
                  <a:latin typeface="Karla" pitchFamily="2" charset="0"/>
                  <a:ea typeface="Karla" pitchFamily="2" charset="0"/>
                </a:rPr>
                <a:t>2</a:t>
              </a:r>
              <a:r>
                <a:rPr lang="en-US" sz="1600" dirty="0">
                  <a:latin typeface="Karla" pitchFamily="2" charset="0"/>
                  <a:ea typeface="Karla" pitchFamily="2" charset="0"/>
                </a:rPr>
                <a:t> 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36E6609-6B65-E941-A4C8-9A6942B06A2F}"/>
                </a:ext>
              </a:extLst>
            </p:cNvPr>
            <p:cNvSpPr txBox="1"/>
            <p:nvPr/>
          </p:nvSpPr>
          <p:spPr>
            <a:xfrm>
              <a:off x="8313810" y="44020"/>
              <a:ext cx="100397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Karla" pitchFamily="2" charset="0"/>
                  <a:ea typeface="Karla" pitchFamily="2" charset="0"/>
                </a:rPr>
                <a:t>output </a:t>
              </a: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FF6E7393-7CF7-EE44-A328-E0600114B0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619" y="23288"/>
            <a:ext cx="4180768" cy="4180768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8437A57A-9C31-9647-B7AE-5CB99E11419D}"/>
              </a:ext>
            </a:extLst>
          </p:cNvPr>
          <p:cNvGrpSpPr/>
          <p:nvPr/>
        </p:nvGrpSpPr>
        <p:grpSpPr>
          <a:xfrm>
            <a:off x="8189595" y="1442078"/>
            <a:ext cx="473143" cy="1293669"/>
            <a:chOff x="8189595" y="1442078"/>
            <a:chExt cx="473143" cy="129366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2E3E7582-9FDB-0644-B460-02DAFF8C878B}"/>
                    </a:ext>
                  </a:extLst>
                </p:cNvPr>
                <p:cNvSpPr txBox="1"/>
                <p:nvPr/>
              </p:nvSpPr>
              <p:spPr>
                <a:xfrm>
                  <a:off x="8189595" y="2366415"/>
                  <a:ext cx="47314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2E3E7582-9FDB-0644-B460-02DAFF8C878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89595" y="2366415"/>
                  <a:ext cx="473143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BE4973E9-5F8F-0140-92B9-4EDC277BE5D4}"/>
                    </a:ext>
                  </a:extLst>
                </p:cNvPr>
                <p:cNvSpPr txBox="1"/>
                <p:nvPr/>
              </p:nvSpPr>
              <p:spPr>
                <a:xfrm>
                  <a:off x="8194918" y="1442078"/>
                  <a:ext cx="46782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BE4973E9-5F8F-0140-92B9-4EDC277BE5D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94918" y="1442078"/>
                  <a:ext cx="467820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F8E44489-BEAE-BF41-92F2-D5BAE458D2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52583" y="3953924"/>
            <a:ext cx="4220310" cy="2813540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355A9E01-99FD-BD49-9C18-25A9E0CB256B}"/>
              </a:ext>
            </a:extLst>
          </p:cNvPr>
          <p:cNvGrpSpPr/>
          <p:nvPr/>
        </p:nvGrpSpPr>
        <p:grpSpPr>
          <a:xfrm>
            <a:off x="8978181" y="3574226"/>
            <a:ext cx="1329275" cy="1906591"/>
            <a:chOff x="8978181" y="3574226"/>
            <a:chExt cx="1329275" cy="190659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611895D5-726B-CF40-BF79-0E6DA20F85B6}"/>
                    </a:ext>
                  </a:extLst>
                </p:cNvPr>
                <p:cNvSpPr txBox="1"/>
                <p:nvPr/>
              </p:nvSpPr>
              <p:spPr>
                <a:xfrm>
                  <a:off x="8978181" y="3574226"/>
                  <a:ext cx="132927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=0.5)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611895D5-726B-CF40-BF79-0E6DA20F85B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78181" y="3574226"/>
                  <a:ext cx="1329275" cy="369332"/>
                </a:xfrm>
                <a:prstGeom prst="rect">
                  <a:avLst/>
                </a:prstGeom>
                <a:blipFill>
                  <a:blip r:embed="rId8"/>
                  <a:stretch>
                    <a:fillRect b="-96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A3FA4794-8DBC-F742-9E8D-3BC762C7DBB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156434" y="3938325"/>
              <a:ext cx="516351" cy="1542492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8FC2A538-EB4B-744B-A476-9E53304D9B3F}"/>
              </a:ext>
            </a:extLst>
          </p:cNvPr>
          <p:cNvSpPr/>
          <p:nvPr/>
        </p:nvSpPr>
        <p:spPr>
          <a:xfrm>
            <a:off x="4907224" y="3093396"/>
            <a:ext cx="871006" cy="56420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823A747-2989-E24E-B0D2-9644125EA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937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Depth = Repeated Compositions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93" y="1223729"/>
            <a:ext cx="11300311" cy="469715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2402" y="2971800"/>
            <a:ext cx="914400" cy="9144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0810" y="1571679"/>
            <a:ext cx="914400" cy="914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5373" y="4485531"/>
            <a:ext cx="914400" cy="8229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1060" y="1931850"/>
            <a:ext cx="914400" cy="914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2651" y="4000572"/>
            <a:ext cx="911942" cy="914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2651" y="2966211"/>
            <a:ext cx="918117" cy="9144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5950" y="1937514"/>
            <a:ext cx="914400" cy="9144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5951" y="2958738"/>
            <a:ext cx="914400" cy="9144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5950" y="3982611"/>
            <a:ext cx="914400" cy="9144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6200" y="2952793"/>
            <a:ext cx="914400" cy="91131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6200" y="1928920"/>
            <a:ext cx="914400" cy="9144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6200" y="3973375"/>
            <a:ext cx="914400" cy="923636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64D97A9C-6376-8647-AD3C-6B88770C1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1145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Neural Networks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Hand-written digit recognition: MNIST data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8948" y="2345397"/>
            <a:ext cx="5293388" cy="3315051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600A7B-EBD4-CD4F-AABE-5611F5F9CB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4365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Depth = Repeated Compositions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382" y="983807"/>
            <a:ext cx="11291235" cy="469715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09515D-2E97-8D41-8B21-B7CD81B5F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6953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Better Generalization with Depth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1479" y="983807"/>
            <a:ext cx="9144000" cy="497615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666522" y="5495365"/>
            <a:ext cx="19331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7F7F7F"/>
                </a:solidFill>
              </a:rPr>
              <a:t>(</a:t>
            </a:r>
            <a:r>
              <a:rPr lang="en-US" dirty="0" err="1">
                <a:solidFill>
                  <a:srgbClr val="7F7F7F"/>
                </a:solidFill>
              </a:rPr>
              <a:t>Goodfellow</a:t>
            </a:r>
            <a:r>
              <a:rPr lang="en-US" dirty="0">
                <a:solidFill>
                  <a:srgbClr val="7F7F7F"/>
                </a:solidFill>
              </a:rPr>
              <a:t> 2017)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365986-BA18-A54F-97EB-4F1A4407C6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7803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Shallow Nets Overfit More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377483"/>
            <a:ext cx="9144000" cy="431955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785791" y="5219447"/>
            <a:ext cx="19331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7F7F7F"/>
                </a:solidFill>
              </a:rPr>
              <a:t>(</a:t>
            </a:r>
            <a:r>
              <a:rPr lang="en-US" dirty="0" err="1">
                <a:solidFill>
                  <a:srgbClr val="7F7F7F"/>
                </a:solidFill>
              </a:rPr>
              <a:t>Goodfellow</a:t>
            </a:r>
            <a:r>
              <a:rPr lang="en-US" dirty="0">
                <a:solidFill>
                  <a:srgbClr val="7F7F7F"/>
                </a:solidFill>
              </a:rPr>
              <a:t> 2017)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7EAF362-A158-3541-B8A7-1C1EB253B709}"/>
              </a:ext>
            </a:extLst>
          </p:cNvPr>
          <p:cNvCxnSpPr>
            <a:cxnSpLocks/>
            <a:stCxn id="9" idx="0"/>
          </p:cNvCxnSpPr>
          <p:nvPr/>
        </p:nvCxnSpPr>
        <p:spPr>
          <a:xfrm flipH="1" flipV="1">
            <a:off x="3935003" y="3863085"/>
            <a:ext cx="5606294" cy="19422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6DC4DCA-6274-3C47-94E1-225E3D0A1CBA}"/>
              </a:ext>
            </a:extLst>
          </p:cNvPr>
          <p:cNvCxnSpPr>
            <a:cxnSpLocks/>
            <a:stCxn id="9" idx="0"/>
          </p:cNvCxnSpPr>
          <p:nvPr/>
        </p:nvCxnSpPr>
        <p:spPr>
          <a:xfrm flipH="1" flipV="1">
            <a:off x="6791219" y="3904181"/>
            <a:ext cx="2750078" cy="19011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22D30A7-6189-B540-B749-BD4AE5EC1F31}"/>
              </a:ext>
            </a:extLst>
          </p:cNvPr>
          <p:cNvSpPr txBox="1"/>
          <p:nvPr/>
        </p:nvSpPr>
        <p:spPr>
          <a:xfrm>
            <a:off x="7239886" y="5805303"/>
            <a:ext cx="46028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3-layer nets perform worse on the test set, even with similar number of total parameters.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31FAFB2-9306-704D-9219-5C688B344FA8}"/>
              </a:ext>
            </a:extLst>
          </p:cNvPr>
          <p:cNvCxnSpPr>
            <a:cxnSpLocks/>
          </p:cNvCxnSpPr>
          <p:nvPr/>
        </p:nvCxnSpPr>
        <p:spPr>
          <a:xfrm flipV="1">
            <a:off x="2650703" y="3429001"/>
            <a:ext cx="267158" cy="24451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A4759A2F-D3F3-DD43-BFF9-24F34F693F41}"/>
              </a:ext>
            </a:extLst>
          </p:cNvPr>
          <p:cNvSpPr txBox="1"/>
          <p:nvPr/>
        </p:nvSpPr>
        <p:spPr>
          <a:xfrm>
            <a:off x="1135145" y="5805303"/>
            <a:ext cx="52809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</a:t>
            </a:r>
            <a:r>
              <a:rPr lang="en-US" b="1" dirty="0"/>
              <a:t>11-layer net </a:t>
            </a:r>
            <a:r>
              <a:rPr lang="en-US" dirty="0"/>
              <a:t>generalizes better on the test set when controlling for number of parameters.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3CCD08B-6314-554E-9926-F9F94DEAA48B}"/>
              </a:ext>
            </a:extLst>
          </p:cNvPr>
          <p:cNvSpPr txBox="1"/>
          <p:nvPr/>
        </p:nvSpPr>
        <p:spPr>
          <a:xfrm>
            <a:off x="3612915" y="898339"/>
            <a:ext cx="5606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Depth helps, and it’s not just because of more parameters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F3440EC-0F5B-4A46-9CC6-688FDE262C04}"/>
              </a:ext>
            </a:extLst>
          </p:cNvPr>
          <p:cNvSpPr txBox="1"/>
          <p:nvPr/>
        </p:nvSpPr>
        <p:spPr>
          <a:xfrm>
            <a:off x="10397448" y="1377483"/>
            <a:ext cx="178611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Don’t worry about this word “convolutional”. It’s just a special type of neural network, often used for images.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B026607-8A38-4242-BE28-AD3041040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56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6" grpId="0"/>
      <p:bldP spid="3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AB73F7-A506-C44F-B3C9-D03DB25D82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Classifier using </a:t>
            </a:r>
            <a:r>
              <a:rPr lang="en-US" dirty="0" err="1"/>
              <a:t>Keras</a:t>
            </a:r>
            <a:r>
              <a:rPr lang="en-US" dirty="0"/>
              <a:t> on </a:t>
            </a:r>
            <a:r>
              <a:rPr lang="en-US"/>
              <a:t>Iris data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C5336B0-8A22-CE45-AA60-26D7ADCA6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6AAA-7C75-FB4B-8EA1-06B22787237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0923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Choices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>
                    <a:lumMod val="85000"/>
                  </a:schemeClr>
                </a:solidFill>
              </a:rPr>
              <a:t>Activation function</a:t>
            </a:r>
            <a:endParaRPr lang="en-US" sz="2400" b="1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Loss function</a:t>
            </a: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Output units</a:t>
            </a:r>
          </a:p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Architecture</a:t>
            </a: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Optimizer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9C4287-2DA4-9849-BD59-A3935F3E4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4809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Number of nodes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1840" y="3200400"/>
            <a:ext cx="5486400" cy="36576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2500" y="900350"/>
            <a:ext cx="5130800" cy="16637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856A0F-4E40-C04F-A6A3-1F322C325C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467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Number of nodes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1840" y="3200400"/>
            <a:ext cx="5486400" cy="36576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9640" y="904654"/>
            <a:ext cx="5130800" cy="23749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2AD5F2-3C4B-8B43-A6DA-9C7B54C09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6328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Number of nodes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1840" y="3200400"/>
            <a:ext cx="5486400" cy="3657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3512" y="610535"/>
            <a:ext cx="5130800" cy="30861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90C360-4E36-F24B-9262-BE6D996924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6291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4360" y="531533"/>
            <a:ext cx="5643880" cy="339471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Number of nodes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1840" y="3200400"/>
            <a:ext cx="5486400" cy="36576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 rot="16200000">
            <a:off x="5619750" y="2075507"/>
            <a:ext cx="673099" cy="748357"/>
          </a:xfrm>
          <a:prstGeom prst="rect">
            <a:avLst/>
          </a:prstGeom>
          <a:solidFill>
            <a:srgbClr val="F9F9F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r-I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…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C57BF1-5A25-D942-A633-99D99DDA43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058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Networks as Universal Approximators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55024" y="1128439"/>
            <a:ext cx="7283820" cy="4525963"/>
          </a:xfrm>
        </p:spPr>
        <p:txBody>
          <a:bodyPr>
            <a:noAutofit/>
          </a:bodyPr>
          <a:lstStyle/>
          <a:p>
            <a:pPr>
              <a:spcAft>
                <a:spcPts val="1200"/>
              </a:spcAft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We have seen that neural networks can represent complex  functions, but are there limitations on what a neural network can express? </a:t>
            </a:r>
          </a:p>
          <a:p>
            <a:pPr>
              <a:spcAft>
                <a:spcPts val="1200"/>
              </a:spcAft>
            </a:pPr>
            <a:r>
              <a:rPr lang="en-US" sz="2400" b="1" u="sng" dirty="0">
                <a:solidFill>
                  <a:srgbClr val="C00000"/>
                </a:solidFill>
              </a:rPr>
              <a:t>Theorem: </a:t>
            </a:r>
          </a:p>
          <a:p>
            <a:pPr>
              <a:spcAft>
                <a:spcPts val="1200"/>
              </a:spcAft>
            </a:pPr>
            <a:r>
              <a:rPr lang="en-US" sz="24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For any continuous function f defined on a bounded domain, we can find a neural network that approximates f with an arbitrary degree of accuracy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pPr>
              <a:spcAft>
                <a:spcPts val="1200"/>
              </a:spcAft>
            </a:pPr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32BA51-90BB-9045-8125-0E1A40F63A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292" y="1128439"/>
            <a:ext cx="3876694" cy="296311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2C7BB1-F9A0-104B-A8AD-1BB1CAE80A9A}"/>
              </a:ext>
            </a:extLst>
          </p:cNvPr>
          <p:cNvSpPr txBox="1"/>
          <p:nvPr/>
        </p:nvSpPr>
        <p:spPr>
          <a:xfrm>
            <a:off x="562613" y="4666173"/>
            <a:ext cx="1107623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0"/>
                <a:ea typeface="Karla" pitchFamily="2" charset="0"/>
              </a:rPr>
              <a:t>One hidden layer is enough to represent an approximation of any function to an arbitrary degree of accuracy.</a:t>
            </a:r>
          </a:p>
          <a:p>
            <a:endParaRPr lang="en-US" sz="2200" dirty="0">
              <a:solidFill>
                <a:srgbClr val="C00000"/>
              </a:solidFill>
              <a:latin typeface="Karla" pitchFamily="2" charset="0"/>
              <a:ea typeface="Karla" pitchFamily="2" charset="0"/>
            </a:endParaRPr>
          </a:p>
          <a:p>
            <a:r>
              <a:rPr lang="en-US" sz="2400" dirty="0">
                <a:solidFill>
                  <a:srgbClr val="C00000"/>
                </a:solidFill>
              </a:rPr>
              <a:t>So why deeper?</a:t>
            </a:r>
            <a:endParaRPr lang="en-US" sz="2200" dirty="0">
              <a:solidFill>
                <a:srgbClr val="C00000"/>
              </a:solidFill>
              <a:latin typeface="Karla" pitchFamily="2" charset="0"/>
              <a:ea typeface="Karla" pitchFamily="2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B70F35-3E16-5140-BF8C-87C2442B8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110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6350" y="1134012"/>
            <a:ext cx="7099300" cy="16637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Layers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1840" y="3200400"/>
            <a:ext cx="5486400" cy="36576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FA6033-58AF-8046-86DB-455B4B40FA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8259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5390" y="904654"/>
            <a:ext cx="7099300" cy="23749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Layers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1840" y="3200400"/>
            <a:ext cx="5486400" cy="36576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1FA27F-6681-9047-80E9-50573981D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066095"/>
      </p:ext>
    </p:extLst>
  </p:cSld>
  <p:clrMapOvr>
    <a:masterClrMapping/>
  </p:clrMapOvr>
</p:sld>
</file>

<file path=ppt/theme/theme1.xml><?xml version="1.0" encoding="utf-8"?>
<a:theme xmlns:a="http://schemas.openxmlformats.org/drawingml/2006/main" name="GEC_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2" id="{EE3F4256-57BA-4E45-A16C-7FF03EA64AD5}" vid="{8FDA9A5F-BD2F-2E4D-B6B1-DDFA3E9D3C6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Lecture26_GradientBoosting</Template>
  <TotalTime>28970</TotalTime>
  <Words>283</Words>
  <Application>Microsoft Macintosh PowerPoint</Application>
  <PresentationFormat>Widescreen</PresentationFormat>
  <Paragraphs>64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Cambria Math</vt:lpstr>
      <vt:lpstr>Karla</vt:lpstr>
      <vt:lpstr>GEC_template</vt:lpstr>
      <vt:lpstr>Part A: Universal Approximators; Nodes and Layers</vt:lpstr>
      <vt:lpstr>Design Choices</vt:lpstr>
      <vt:lpstr>Number of nodes</vt:lpstr>
      <vt:lpstr>Number of nodes</vt:lpstr>
      <vt:lpstr>Number of nodes</vt:lpstr>
      <vt:lpstr>Number of nodes</vt:lpstr>
      <vt:lpstr>Neural Networks as Universal Approximators</vt:lpstr>
      <vt:lpstr>Layers</vt:lpstr>
      <vt:lpstr>Layers</vt:lpstr>
      <vt:lpstr>Layers</vt:lpstr>
      <vt:lpstr>Why layers? </vt:lpstr>
      <vt:lpstr>PowerPoint Presentation</vt:lpstr>
      <vt:lpstr>Depth = Repeated Compositions</vt:lpstr>
      <vt:lpstr>Neural Networks</vt:lpstr>
      <vt:lpstr>Depth = Repeated Compositions</vt:lpstr>
      <vt:lpstr>Better Generalization with Depth</vt:lpstr>
      <vt:lpstr>Shallow Nets Overfit More</vt:lpstr>
      <vt:lpstr>Classifier using Keras on Iris data</vt:lpstr>
    </vt:vector>
  </TitlesOfParts>
  <Company>Harvard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Feedforward Networks</dc:title>
  <dc:creator>Harikrishna Narasimhan</dc:creator>
  <cp:lastModifiedBy>Protopapas, Pavlos</cp:lastModifiedBy>
  <cp:revision>478</cp:revision>
  <cp:lastPrinted>2020-06-12T10:13:14Z</cp:lastPrinted>
  <dcterms:created xsi:type="dcterms:W3CDTF">2017-11-02T16:57:55Z</dcterms:created>
  <dcterms:modified xsi:type="dcterms:W3CDTF">2020-11-11T13:28:43Z</dcterms:modified>
</cp:coreProperties>
</file>